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hGgesX+8paYmv+HTIGhTuVcwNQy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snapToGrid="0">
      <p:cViewPr varScale="1">
        <p:scale>
          <a:sx n="105" d="100"/>
          <a:sy n="105" d="100"/>
        </p:scale>
        <p:origin x="84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9"/>
          <p:cNvSpPr>
            <a:spLocks noGrp="1"/>
          </p:cNvSpPr>
          <p:nvPr>
            <p:ph type="pic" idx="2"/>
          </p:nvPr>
        </p:nvSpPr>
        <p:spPr>
          <a:xfrm>
            <a:off x="5183188" y="987425"/>
            <a:ext cx="6172200" cy="4873625"/>
          </a:xfrm>
          <a:prstGeom prst="rect">
            <a:avLst/>
          </a:prstGeom>
          <a:noFill/>
          <a:ln>
            <a:noFill/>
          </a:ln>
        </p:spPr>
      </p:sp>
      <p:sp>
        <p:nvSpPr>
          <p:cNvPr id="64" name="Google Shape;64;p1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547188"/>
            <a:ext cx="9144000" cy="23877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a:t>The 5As of Smoking/Vaping Cessation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title"/>
          </p:nvPr>
        </p:nvSpPr>
        <p:spPr>
          <a:xfrm>
            <a:off x="838200" y="649331"/>
            <a:ext cx="10515600" cy="611059"/>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a:t>5 A’s Model of Smoking/Vaping Cessation</a:t>
            </a:r>
            <a:endParaRPr/>
          </a:p>
        </p:txBody>
      </p:sp>
      <p:sp>
        <p:nvSpPr>
          <p:cNvPr id="90" name="Google Shape;90;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Ask</a:t>
            </a:r>
            <a:endParaRPr/>
          </a:p>
          <a:p>
            <a:pPr marL="228600" lvl="0" indent="-228600" algn="l" rtl="0">
              <a:lnSpc>
                <a:spcPct val="90000"/>
              </a:lnSpc>
              <a:spcBef>
                <a:spcPts val="1000"/>
              </a:spcBef>
              <a:spcAft>
                <a:spcPts val="0"/>
              </a:spcAft>
              <a:buClr>
                <a:schemeClr val="dk1"/>
              </a:buClr>
              <a:buSzPts val="2800"/>
              <a:buChar char="•"/>
            </a:pPr>
            <a:r>
              <a:rPr lang="en-US"/>
              <a:t>Advise</a:t>
            </a:r>
            <a:endParaRPr/>
          </a:p>
          <a:p>
            <a:pPr marL="228600" lvl="0" indent="-228600" algn="l" rtl="0">
              <a:lnSpc>
                <a:spcPct val="90000"/>
              </a:lnSpc>
              <a:spcBef>
                <a:spcPts val="1000"/>
              </a:spcBef>
              <a:spcAft>
                <a:spcPts val="0"/>
              </a:spcAft>
              <a:buClr>
                <a:schemeClr val="dk1"/>
              </a:buClr>
              <a:buSzPts val="2800"/>
              <a:buChar char="•"/>
            </a:pPr>
            <a:r>
              <a:rPr lang="en-US"/>
              <a:t>Assess</a:t>
            </a:r>
            <a:endParaRPr/>
          </a:p>
          <a:p>
            <a:pPr marL="228600" lvl="0" indent="-228600" algn="l" rtl="0">
              <a:lnSpc>
                <a:spcPct val="90000"/>
              </a:lnSpc>
              <a:spcBef>
                <a:spcPts val="1000"/>
              </a:spcBef>
              <a:spcAft>
                <a:spcPts val="0"/>
              </a:spcAft>
              <a:buClr>
                <a:schemeClr val="dk1"/>
              </a:buClr>
              <a:buSzPts val="2800"/>
              <a:buChar char="•"/>
            </a:pPr>
            <a:r>
              <a:rPr lang="en-US"/>
              <a:t>Assist</a:t>
            </a:r>
            <a:endParaRPr/>
          </a:p>
          <a:p>
            <a:pPr marL="228600" lvl="0" indent="-228600" algn="l" rtl="0">
              <a:lnSpc>
                <a:spcPct val="90000"/>
              </a:lnSpc>
              <a:spcBef>
                <a:spcPts val="1000"/>
              </a:spcBef>
              <a:spcAft>
                <a:spcPts val="0"/>
              </a:spcAft>
              <a:buClr>
                <a:schemeClr val="dk1"/>
              </a:buClr>
              <a:buSzPts val="2800"/>
              <a:buChar char="•"/>
            </a:pPr>
            <a:r>
              <a:rPr lang="en-US"/>
              <a:t>Arrange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Ask</a:t>
            </a:r>
            <a:endParaRPr dirty="0"/>
          </a:p>
        </p:txBody>
      </p:sp>
      <p:sp>
        <p:nvSpPr>
          <p:cNvPr id="96" name="Google Shape;96;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It’s important to screen your patients for vaping use. Adolescents are usually honest on paper screening forms. Some templates specific to vaping/e-cigarette use include the Hooked on Nicotine Checklist (LINK) or E-cigarette Dependence Scale (LINK) both of which are validated for this purpose</a:t>
            </a:r>
          </a:p>
          <a:p>
            <a:pPr marL="228600" lvl="0" indent="-228600" algn="l" rtl="0">
              <a:lnSpc>
                <a:spcPct val="90000"/>
              </a:lnSpc>
              <a:spcBef>
                <a:spcPts val="0"/>
              </a:spcBef>
              <a:spcAft>
                <a:spcPts val="0"/>
              </a:spcAft>
              <a:buClr>
                <a:schemeClr val="dk1"/>
              </a:buClr>
              <a:buSzPts val="2800"/>
              <a:buChar char="•"/>
            </a:pPr>
            <a:r>
              <a:rPr lang="en-US" dirty="0"/>
              <a:t>Other ways of asking teens can be direct or indirect (“Do you vape? Smoke?”) (“Have any of your friends vaped? Have you ever been offered a vape? Did you try it?”)</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Advise</a:t>
            </a:r>
            <a:endParaRPr dirty="0"/>
          </a:p>
        </p:txBody>
      </p:sp>
      <p:sp>
        <p:nvSpPr>
          <p:cNvPr id="102" name="Google Shape;102;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Make a clear, personal recommendation to quit. This is a good time to pull out motivational interviewing skills and see how you can offer information to help a teen develop understanding about their addiction.</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5"/>
          <p:cNvSpPr txBox="1">
            <a:spLocks noGrp="1"/>
          </p:cNvSpPr>
          <p:nvPr>
            <p:ph type="body" idx="1"/>
          </p:nvPr>
        </p:nvSpPr>
        <p:spPr>
          <a:xfrm>
            <a:off x="727154" y="1460500"/>
            <a:ext cx="10515600" cy="5032375"/>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ts val="2800"/>
              <a:buChar char="•"/>
            </a:pPr>
            <a:r>
              <a:rPr lang="en-US" dirty="0"/>
              <a:t>Assess their degree of addiction. This can often be surprising to the teen themselves!</a:t>
            </a:r>
          </a:p>
          <a:p>
            <a:pPr marL="228600" lvl="0" indent="-228600" algn="l" rtl="0">
              <a:lnSpc>
                <a:spcPct val="90000"/>
              </a:lnSpc>
              <a:spcBef>
                <a:spcPts val="0"/>
              </a:spcBef>
              <a:spcAft>
                <a:spcPts val="0"/>
              </a:spcAft>
              <a:buClr>
                <a:schemeClr val="dk1"/>
              </a:buClr>
              <a:buSzPts val="2800"/>
              <a:buChar char="•"/>
            </a:pPr>
            <a:r>
              <a:rPr lang="en-US" dirty="0"/>
              <a:t>To calculate nicotine consumption, ask the teen 1) what vape they use, 2) what nicotine concentration they use (this is a percentage), and 3) how long it takes them to go through a pod/cartridge</a:t>
            </a:r>
          </a:p>
          <a:p>
            <a:pPr marL="228600" lvl="0" indent="-228600" algn="l" rtl="0">
              <a:lnSpc>
                <a:spcPct val="90000"/>
              </a:lnSpc>
              <a:spcBef>
                <a:spcPts val="0"/>
              </a:spcBef>
              <a:spcAft>
                <a:spcPts val="0"/>
              </a:spcAft>
              <a:buClr>
                <a:schemeClr val="dk1"/>
              </a:buClr>
              <a:buSzPts val="2800"/>
              <a:buChar char="•"/>
            </a:pPr>
            <a:r>
              <a:rPr lang="en-US" dirty="0"/>
              <a:t>Multiply nicotine percentage by 10 (e.g. 3% nicotine x 10 = 30 mg/mL)</a:t>
            </a:r>
          </a:p>
          <a:p>
            <a:pPr marL="228600" lvl="0" indent="-228600" algn="l" rtl="0">
              <a:lnSpc>
                <a:spcPct val="90000"/>
              </a:lnSpc>
              <a:spcBef>
                <a:spcPts val="0"/>
              </a:spcBef>
              <a:spcAft>
                <a:spcPts val="0"/>
              </a:spcAft>
              <a:buClr>
                <a:schemeClr val="dk1"/>
              </a:buClr>
              <a:buSzPts val="2800"/>
              <a:buChar char="•"/>
            </a:pPr>
            <a:r>
              <a:rPr lang="en-US" dirty="0"/>
              <a:t>Identify how much liquid is contained in the vape (e.g. JUUL uses 0.7 ml pod; </a:t>
            </a:r>
            <a:r>
              <a:rPr lang="en-US" dirty="0" err="1"/>
              <a:t>Vuse</a:t>
            </a:r>
            <a:r>
              <a:rPr lang="en-US" dirty="0"/>
              <a:t> uses 2 ml cartridge)</a:t>
            </a:r>
          </a:p>
          <a:p>
            <a:pPr marL="228600" lvl="0" indent="-228600" algn="l" rtl="0">
              <a:lnSpc>
                <a:spcPct val="90000"/>
              </a:lnSpc>
              <a:spcBef>
                <a:spcPts val="0"/>
              </a:spcBef>
              <a:spcAft>
                <a:spcPts val="0"/>
              </a:spcAft>
              <a:buClr>
                <a:schemeClr val="dk1"/>
              </a:buClr>
              <a:buSzPts val="2800"/>
              <a:buChar char="•"/>
            </a:pPr>
            <a:r>
              <a:rPr lang="en-US" dirty="0"/>
              <a:t>Multiply nicotine concentration by quantity of liquid to get nicotine contained in one pod/cartridge (e.g. 30 mg/mL x 2 mL = 60 mg)</a:t>
            </a:r>
          </a:p>
          <a:p>
            <a:pPr marL="228600" lvl="0" indent="-228600" algn="l" rtl="0">
              <a:lnSpc>
                <a:spcPct val="90000"/>
              </a:lnSpc>
              <a:spcBef>
                <a:spcPts val="0"/>
              </a:spcBef>
              <a:spcAft>
                <a:spcPts val="0"/>
              </a:spcAft>
              <a:buClr>
                <a:schemeClr val="dk1"/>
              </a:buClr>
              <a:buSzPts val="2800"/>
              <a:buChar char="•"/>
            </a:pPr>
            <a:r>
              <a:rPr lang="en-US" dirty="0"/>
              <a:t>Assess how much nicotine they are getting on a daily basis and convert to packs per day (1 </a:t>
            </a:r>
            <a:r>
              <a:rPr lang="en-US" dirty="0" err="1"/>
              <a:t>ppd</a:t>
            </a:r>
            <a:r>
              <a:rPr lang="en-US" dirty="0"/>
              <a:t> = approx. 20 mg). For example, if a teen goes through a </a:t>
            </a:r>
            <a:r>
              <a:rPr lang="en-US" dirty="0" err="1"/>
              <a:t>Vuse</a:t>
            </a:r>
            <a:r>
              <a:rPr lang="en-US" dirty="0"/>
              <a:t> vape in 3 days, they are effectively getting 1 pack/day of nicotine or 20 mg/day</a:t>
            </a:r>
            <a:endParaRPr dirty="0"/>
          </a:p>
          <a:p>
            <a:pPr marL="685800" lvl="1" indent="-76200" algn="l" rtl="0">
              <a:lnSpc>
                <a:spcPct val="90000"/>
              </a:lnSpc>
              <a:spcBef>
                <a:spcPts val="500"/>
              </a:spcBef>
              <a:spcAft>
                <a:spcPts val="0"/>
              </a:spcAft>
              <a:buClr>
                <a:schemeClr val="dk1"/>
              </a:buClr>
              <a:buSzPts val="2400"/>
              <a:buNone/>
            </a:pPr>
            <a:endParaRPr dirty="0"/>
          </a:p>
        </p:txBody>
      </p:sp>
      <p:sp>
        <p:nvSpPr>
          <p:cNvPr id="2" name="Google Shape;101;p4">
            <a:extLst>
              <a:ext uri="{FF2B5EF4-FFF2-40B4-BE49-F238E27FC236}">
                <a16:creationId xmlns:a16="http://schemas.microsoft.com/office/drawing/2014/main" id="{71094BA9-6047-55BE-1321-06EB6D86FC50}"/>
              </a:ext>
            </a:extLst>
          </p:cNvPr>
          <p:cNvSpPr txBox="1">
            <a:spLocks noGrp="1"/>
          </p:cNvSpPr>
          <p:nvPr>
            <p:ph type="title"/>
          </p:nvPr>
        </p:nvSpPr>
        <p:spPr>
          <a:xfrm>
            <a:off x="838200" y="158686"/>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Assess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6"/>
          <p:cNvSpPr txBox="1">
            <a:spLocks noGrp="1"/>
          </p:cNvSpPr>
          <p:nvPr>
            <p:ph type="body" idx="1"/>
          </p:nvPr>
        </p:nvSpPr>
        <p:spPr>
          <a:xfrm>
            <a:off x="838200" y="1311232"/>
            <a:ext cx="10515600" cy="554676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en-US" dirty="0"/>
              <a:t>Develop a plan to quit together with the teen. Several online sites help make this easy. For Maine, My Life My Quit (LINK) is the teen site from the Maine </a:t>
            </a:r>
            <a:r>
              <a:rPr lang="en-US" dirty="0" err="1"/>
              <a:t>QuitLink</a:t>
            </a:r>
            <a:r>
              <a:rPr lang="en-US" dirty="0"/>
              <a:t> (LINK) and </a:t>
            </a:r>
            <a:r>
              <a:rPr lang="en-US" dirty="0" err="1"/>
              <a:t>VapeFreeMaine</a:t>
            </a:r>
            <a:r>
              <a:rPr lang="en-US" dirty="0"/>
              <a:t> (LINK) for 13-17 year-olds.  This site is easy to use and offers excellent resources for teens and parents, including text-based services, online chat, or direct phone line to call. Smokefree Teen from the National Cancer Institute offers an excellent Build My Vaping Quit Plan (LINK) that is easy to use. This is Quitting (LINK) is another site for 13-24 year-olds from the Truth Initiative and offers text-base structured quit support.</a:t>
            </a:r>
          </a:p>
          <a:p>
            <a:pPr marL="228600" lvl="0" indent="-228600" algn="l" rtl="0">
              <a:lnSpc>
                <a:spcPct val="90000"/>
              </a:lnSpc>
              <a:spcBef>
                <a:spcPts val="0"/>
              </a:spcBef>
              <a:spcAft>
                <a:spcPts val="0"/>
              </a:spcAft>
              <a:buClr>
                <a:schemeClr val="dk1"/>
              </a:buClr>
              <a:buSzPts val="2800"/>
              <a:buChar char="•"/>
            </a:pPr>
            <a:r>
              <a:rPr lang="en-US" dirty="0"/>
              <a:t>In all cases, it is important to loop the patient in with behavioral support. Ideally this would be a professional trained in CBT or drug addiction. However, in today’s environment that is not always realistic. At the very least, frequently having the teen back to talk about their struggles with you in the office may be an option if immediate behavioral supports cannot be attained.</a:t>
            </a:r>
            <a:endParaRPr dirty="0"/>
          </a:p>
        </p:txBody>
      </p:sp>
      <p:sp>
        <p:nvSpPr>
          <p:cNvPr id="2" name="Google Shape;101;p4">
            <a:extLst>
              <a:ext uri="{FF2B5EF4-FFF2-40B4-BE49-F238E27FC236}">
                <a16:creationId xmlns:a16="http://schemas.microsoft.com/office/drawing/2014/main" id="{222A9532-DE7D-DADE-4428-903E04415D12}"/>
              </a:ext>
            </a:extLst>
          </p:cNvPr>
          <p:cNvSpPr txBox="1">
            <a:spLocks noGrp="1"/>
          </p:cNvSpPr>
          <p:nvPr>
            <p:ph type="title"/>
          </p:nvPr>
        </p:nvSpPr>
        <p:spPr>
          <a:xfrm>
            <a:off x="838200" y="206629"/>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Assist</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7"/>
          <p:cNvSpPr txBox="1">
            <a:spLocks noGrp="1"/>
          </p:cNvSpPr>
          <p:nvPr>
            <p:ph type="body" idx="1"/>
          </p:nvPr>
        </p:nvSpPr>
        <p:spPr>
          <a:xfrm>
            <a:off x="838200" y="1024128"/>
            <a:ext cx="9951720" cy="5858256"/>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90000"/>
              </a:lnSpc>
              <a:spcBef>
                <a:spcPts val="0"/>
              </a:spcBef>
              <a:spcAft>
                <a:spcPts val="0"/>
              </a:spcAft>
              <a:buClr>
                <a:schemeClr val="dk1"/>
              </a:buClr>
              <a:buSzPct val="100000"/>
              <a:buChar char="•"/>
            </a:pPr>
            <a:r>
              <a:rPr lang="en-US" dirty="0"/>
              <a:t>In some cases, pharmacotherapy is an option to help with nicotine addiction. This can be broken down into nicotine-based therapies (NRT) and non-nicotine based therapies. </a:t>
            </a:r>
          </a:p>
          <a:p>
            <a:pPr marL="228600" lvl="0" indent="-228600" algn="l" rtl="0">
              <a:lnSpc>
                <a:spcPct val="90000"/>
              </a:lnSpc>
              <a:spcBef>
                <a:spcPts val="0"/>
              </a:spcBef>
              <a:spcAft>
                <a:spcPts val="0"/>
              </a:spcAft>
              <a:buClr>
                <a:schemeClr val="dk1"/>
              </a:buClr>
              <a:buSzPct val="100000"/>
              <a:buChar char="•"/>
            </a:pPr>
            <a:r>
              <a:rPr lang="en-US" dirty="0"/>
              <a:t>Nicotine based therapy includes gum, patch, lozenge, nasal spray and inhalers. None of these are FDA-approved for patients under 18 years of age and must be prescribed. The AAP has an excellent document that outlines how to prescribe the gum, patch and lozenge to teens motivated to use them (LINK).</a:t>
            </a:r>
          </a:p>
          <a:p>
            <a:pPr marL="228600" lvl="0" indent="-228600" algn="l" rtl="0">
              <a:lnSpc>
                <a:spcPct val="90000"/>
              </a:lnSpc>
              <a:spcBef>
                <a:spcPts val="0"/>
              </a:spcBef>
              <a:spcAft>
                <a:spcPts val="0"/>
              </a:spcAft>
              <a:buClr>
                <a:schemeClr val="dk1"/>
              </a:buClr>
              <a:buSzPct val="100000"/>
              <a:buChar char="•"/>
            </a:pPr>
            <a:r>
              <a:rPr lang="en-US" dirty="0"/>
              <a:t>Non-nicotine therapy includes </a:t>
            </a:r>
            <a:r>
              <a:rPr lang="en-US" dirty="0" err="1"/>
              <a:t>buproprion</a:t>
            </a:r>
            <a:r>
              <a:rPr lang="en-US" dirty="0"/>
              <a:t> (Wellbutrin) and varenicline (Chantix).</a:t>
            </a:r>
          </a:p>
          <a:p>
            <a:pPr marL="228600" lvl="0" indent="-228600" algn="l" rtl="0">
              <a:lnSpc>
                <a:spcPct val="90000"/>
              </a:lnSpc>
              <a:spcBef>
                <a:spcPts val="0"/>
              </a:spcBef>
              <a:spcAft>
                <a:spcPts val="0"/>
              </a:spcAft>
              <a:buClr>
                <a:schemeClr val="dk1"/>
              </a:buClr>
              <a:buSzPct val="100000"/>
              <a:buChar char="•"/>
            </a:pPr>
            <a:r>
              <a:rPr lang="en-US" dirty="0" err="1"/>
              <a:t>Buproprion</a:t>
            </a:r>
            <a:r>
              <a:rPr lang="en-US" dirty="0"/>
              <a:t> is an antidepressant used for smoking cessation and can be prescribed to teens 15+ yrs. However, it should not be used in anyone with a history of seizures, eating disorders, or complex alcohol use. It also has significant side effects including agitation, insomnia, weight loss, headache/migraine, nausea/vomiting, constipation, and xerostomia among others. </a:t>
            </a:r>
            <a:r>
              <a:rPr lang="en-US" dirty="0" err="1"/>
              <a:t>Buproprion</a:t>
            </a:r>
            <a:r>
              <a:rPr lang="en-US" dirty="0"/>
              <a:t> should be started prior to quitting to achieve a steady state and quitting should happen around the 3</a:t>
            </a:r>
            <a:r>
              <a:rPr lang="en-US" baseline="30000" dirty="0"/>
              <a:t>rd</a:t>
            </a:r>
            <a:r>
              <a:rPr lang="en-US" dirty="0"/>
              <a:t> week of therapy.</a:t>
            </a:r>
          </a:p>
          <a:p>
            <a:pPr marL="228600" lvl="0" indent="-228600" algn="l" rtl="0">
              <a:lnSpc>
                <a:spcPct val="90000"/>
              </a:lnSpc>
              <a:spcBef>
                <a:spcPts val="0"/>
              </a:spcBef>
              <a:spcAft>
                <a:spcPts val="0"/>
              </a:spcAft>
              <a:buClr>
                <a:schemeClr val="dk1"/>
              </a:buClr>
              <a:buSzPct val="100000"/>
              <a:buChar char="•"/>
            </a:pPr>
            <a:r>
              <a:rPr lang="en-US" dirty="0"/>
              <a:t>Varenicline is a partial neuronal nicotinic receptor agonist and helps reduce nicotine cravings. This medication is not recommended for patients 16 </a:t>
            </a:r>
            <a:r>
              <a:rPr lang="en-US" dirty="0" err="1"/>
              <a:t>yrs</a:t>
            </a:r>
            <a:r>
              <a:rPr lang="en-US" dirty="0"/>
              <a:t> or younger. Studies have shown that it can be helpful with initial cessation but is no different from placebo for prolonged quitting. Side effects include abnormal dreams, nightmares, nausea, depressed mood and irritability.</a:t>
            </a:r>
            <a:endParaRPr dirty="0"/>
          </a:p>
        </p:txBody>
      </p:sp>
      <p:sp>
        <p:nvSpPr>
          <p:cNvPr id="2" name="Google Shape;101;p4">
            <a:extLst>
              <a:ext uri="{FF2B5EF4-FFF2-40B4-BE49-F238E27FC236}">
                <a16:creationId xmlns:a16="http://schemas.microsoft.com/office/drawing/2014/main" id="{82974702-3EBC-9E8C-0D82-B55F996E271A}"/>
              </a:ext>
            </a:extLst>
          </p:cNvPr>
          <p:cNvSpPr txBox="1">
            <a:spLocks noGrp="1"/>
          </p:cNvSpPr>
          <p:nvPr>
            <p:ph type="title"/>
          </p:nvPr>
        </p:nvSpPr>
        <p:spPr>
          <a:xfrm>
            <a:off x="838200" y="-1219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200" dirty="0"/>
              <a:t>Assist (continued)</a:t>
            </a:r>
            <a:endParaRP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8"/>
          <p:cNvSpPr txBox="1">
            <a:spLocks noGrp="1"/>
          </p:cNvSpPr>
          <p:nvPr>
            <p:ph type="body" idx="1"/>
          </p:nvPr>
        </p:nvSpPr>
        <p:spPr>
          <a:xfrm>
            <a:off x="838200" y="1494276"/>
            <a:ext cx="10515600" cy="553441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Check in every 1-2 weeks to provide support. This process is well suited to telemedicine!</a:t>
            </a:r>
            <a:endParaRPr dirty="0"/>
          </a:p>
        </p:txBody>
      </p:sp>
      <p:sp>
        <p:nvSpPr>
          <p:cNvPr id="2" name="Google Shape;101;p4">
            <a:extLst>
              <a:ext uri="{FF2B5EF4-FFF2-40B4-BE49-F238E27FC236}">
                <a16:creationId xmlns:a16="http://schemas.microsoft.com/office/drawing/2014/main" id="{F097AAD3-67F9-B1BF-516F-CB1781F6D38E}"/>
              </a:ext>
            </a:extLst>
          </p:cNvPr>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Arrange</a:t>
            </a:r>
            <a:endParaRPr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817</Words>
  <Application>Microsoft Macintosh PowerPoint</Application>
  <PresentationFormat>Widescreen</PresentationFormat>
  <Paragraphs>30</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The 5As of Smoking/Vaping Cessation</vt:lpstr>
      <vt:lpstr>5 A’s Model of Smoking/Vaping Cessation</vt:lpstr>
      <vt:lpstr>Ask</vt:lpstr>
      <vt:lpstr>Advise</vt:lpstr>
      <vt:lpstr>Assess</vt:lpstr>
      <vt:lpstr>Assist</vt:lpstr>
      <vt:lpstr>Assist (continued)</vt:lpstr>
      <vt:lpstr>Arrange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5As of Smoking/Vaping Cessation</dc:title>
  <dc:creator>Emily Jacobs</dc:creator>
  <cp:lastModifiedBy>Barest, Peri E</cp:lastModifiedBy>
  <cp:revision>1</cp:revision>
  <dcterms:created xsi:type="dcterms:W3CDTF">2022-08-07T17:32:42Z</dcterms:created>
  <dcterms:modified xsi:type="dcterms:W3CDTF">2022-08-22T18:36:54Z</dcterms:modified>
</cp:coreProperties>
</file>